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jpeg" ContentType="image/jpeg"/>
  <Default Extension="xml" ContentType="application/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Layouts/slideLayout1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Default Extension="bin" ContentType="application/vnd.openxmlformats-officedocument.presentationml.printerSettings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13.xml" ContentType="application/vnd.openxmlformats-officedocument.presentationml.slideLayout+xml"/>
  <Default Extension="gif" ContentType="image/gif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75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118" d="100"/>
          <a:sy n="118" d="100"/>
        </p:scale>
        <p:origin x="-2752" y="-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printerSettings" Target="printerSettings/printerSettings1.bin"/><Relationship Id="rId12" Type="http://schemas.openxmlformats.org/officeDocument/2006/relationships/presProps" Target="presProps.xml"/><Relationship Id="rId13" Type="http://schemas.openxmlformats.org/officeDocument/2006/relationships/viewProps" Target="viewProps.xml"/><Relationship Id="rId14" Type="http://schemas.openxmlformats.org/officeDocument/2006/relationships/theme" Target="theme/theme1.xml"/><Relationship Id="rId1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e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e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2" name="Rectangle 11"/>
          <p:cNvSpPr/>
          <p:nvPr/>
        </p:nvSpPr>
        <p:spPr>
          <a:xfrm>
            <a:off x="341086" y="928914"/>
            <a:ext cx="8432800" cy="177074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707" y="968189"/>
            <a:ext cx="7799387" cy="1237130"/>
          </a:xfrm>
        </p:spPr>
        <p:txBody>
          <a:bodyPr anchor="b" anchorCtr="0"/>
          <a:lstStyle>
            <a:lvl1pPr algn="r">
              <a:lnSpc>
                <a:spcPts val="5000"/>
              </a:lnSpc>
              <a:defRPr sz="460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707" y="2209799"/>
            <a:ext cx="7799387" cy="466165"/>
          </a:xfrm>
        </p:spPr>
        <p:txBody>
          <a:bodyPr/>
          <a:lstStyle>
            <a:lvl1pPr marL="0" indent="0" algn="r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5300" y="6492875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457200" y="816802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TitleSlideTop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457200"/>
            <a:ext cx="8229600" cy="356646"/>
          </a:xfrm>
          <a:prstGeom prst="rect">
            <a:avLst/>
          </a:prstGeom>
        </p:spPr>
      </p:pic>
      <p:pic>
        <p:nvPicPr>
          <p:cNvPr id="10" name="Picture 9" descr="TitleSlideBottom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" y="2700601"/>
            <a:ext cx="8229600" cy="3700199"/>
          </a:xfrm>
          <a:prstGeom prst="rect">
            <a:avLst/>
          </a:prstGeom>
        </p:spPr>
      </p:pic>
      <p:sp>
        <p:nvSpPr>
          <p:cNvPr id="1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/>
          <p:cNvSpPr/>
          <p:nvPr/>
        </p:nvSpPr>
        <p:spPr>
          <a:xfrm>
            <a:off x="355600" y="566057"/>
            <a:ext cx="8396514" cy="259805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5" name="Rectangle 4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6" name="Rectangle 5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33828" y="566057"/>
            <a:ext cx="8454571" cy="2133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>
            <a:off x="457200" y="45720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28032" y="654268"/>
            <a:ext cx="3657600" cy="54864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55600" y="348343"/>
            <a:ext cx="8432800" cy="235131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5598058" y="3310469"/>
            <a:ext cx="5943600" cy="237061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58368" y="1644868"/>
            <a:ext cx="3657600" cy="1098332"/>
          </a:xfrm>
        </p:spPr>
        <p:txBody>
          <a:bodyPr anchor="b"/>
          <a:lstStyle>
            <a:lvl1pPr algn="l">
              <a:defRPr sz="3600" b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58368" y="2774731"/>
            <a:ext cx="3657600" cy="3168869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Picture Placeholder 10"/>
          <p:cNvSpPr>
            <a:spLocks noGrp="1"/>
          </p:cNvSpPr>
          <p:nvPr>
            <p:ph type="pic" sz="quarter" idx="13"/>
          </p:nvPr>
        </p:nvSpPr>
        <p:spPr>
          <a:xfrm>
            <a:off x="4828032" y="457200"/>
            <a:ext cx="3621024" cy="5943600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286000"/>
            <a:ext cx="7874000" cy="38401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/>
          <p:cNvSpPr/>
          <p:nvPr/>
        </p:nvSpPr>
        <p:spPr>
          <a:xfrm>
            <a:off x="348342" y="362857"/>
            <a:ext cx="8440057" cy="233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pic>
        <p:nvPicPr>
          <p:cNvPr id="9" name="Picture 8" descr="VerticalRigh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1668" y="457200"/>
            <a:ext cx="1546230" cy="594360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>
          <a:xfrm rot="5400000">
            <a:off x="4074414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119582" y="693738"/>
            <a:ext cx="1491018" cy="5432425"/>
          </a:xfrm>
        </p:spPr>
        <p:txBody>
          <a:bodyPr vert="eaVert" tIns="45720" bIns="45720"/>
          <a:lstStyle>
            <a:lvl1pPr algn="l"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93738"/>
            <a:ext cx="6019800" cy="54324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9"/>
          <p:cNvSpPr/>
          <p:nvPr/>
        </p:nvSpPr>
        <p:spPr>
          <a:xfrm>
            <a:off x="326571" y="362857"/>
            <a:ext cx="8440058" cy="251822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98041" y="3575712"/>
            <a:ext cx="5396671" cy="1340467"/>
          </a:xfrm>
        </p:spPr>
        <p:txBody>
          <a:bodyPr tIns="0" bIns="0" anchor="b" anchorCtr="0"/>
          <a:lstStyle>
            <a:lvl1pPr algn="r">
              <a:defRPr sz="4600" b="0" cap="none" baseline="0">
                <a:solidFill>
                  <a:schemeClr val="accent1"/>
                </a:solidFill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98041" y="4980297"/>
            <a:ext cx="5396671" cy="810904"/>
          </a:xfrm>
        </p:spPr>
        <p:txBody>
          <a:bodyPr tIns="0" bIns="0" anchor="t" anchorCtr="0">
            <a:normAutofit/>
          </a:bodyPr>
          <a:lstStyle>
            <a:lvl1pPr marL="0" indent="0" algn="r">
              <a:spcBef>
                <a:spcPts val="300"/>
              </a:spcBef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06824" y="6492240"/>
            <a:ext cx="533400" cy="365125"/>
          </a:xfrm>
        </p:spPr>
        <p:txBody>
          <a:bodyPr vert="horz" lIns="91440" tIns="45720" rIns="91440" bIns="45720" rtlCol="0" anchor="ctr"/>
          <a:lstStyle>
            <a:lvl1pPr marL="0" algn="ctr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7" name="Picture 6" descr="SectionHeaderLef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0647" y="457200"/>
            <a:ext cx="2216561" cy="594360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9" name="Rectangle 8"/>
          <p:cNvSpPr/>
          <p:nvPr/>
        </p:nvSpPr>
        <p:spPr>
          <a:xfrm rot="5400000">
            <a:off x="-222366" y="3369564"/>
            <a:ext cx="5943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8904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31308" y="2286000"/>
            <a:ext cx="3657600" cy="3840163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63388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3388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28032" y="2040081"/>
            <a:ext cx="3657600" cy="730415"/>
          </a:xfrm>
        </p:spPr>
        <p:txBody>
          <a:bodyPr tIns="0" bIns="0" anchor="ctr" anchorCtr="0">
            <a:noAutofit/>
          </a:bodyPr>
          <a:lstStyle>
            <a:lvl1pPr marL="0" indent="0" algn="ctr">
              <a:lnSpc>
                <a:spcPts val="3000"/>
              </a:lnSpc>
              <a:spcBef>
                <a:spcPts val="300"/>
              </a:spcBef>
              <a:buNone/>
              <a:defRPr sz="26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828032" y="2797175"/>
            <a:ext cx="3657600" cy="3328988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884488" y="4484687"/>
            <a:ext cx="3375025" cy="1588"/>
          </a:xfrm>
          <a:prstGeom prst="line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2 Content, Top and Botto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2286001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654050" y="4302966"/>
            <a:ext cx="7848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3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8" name="Content Placeholder 2"/>
          <p:cNvSpPr>
            <a:spLocks noGrp="1"/>
          </p:cNvSpPr>
          <p:nvPr>
            <p:ph sz="half" idx="14"/>
          </p:nvPr>
        </p:nvSpPr>
        <p:spPr>
          <a:xfrm>
            <a:off x="654085" y="2286000"/>
            <a:ext cx="3657600" cy="384016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preserve="1">
  <p:cSld name="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28032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2"/>
          <p:cNvSpPr>
            <a:spLocks noGrp="1"/>
          </p:cNvSpPr>
          <p:nvPr>
            <p:ph sz="half" idx="13"/>
          </p:nvPr>
        </p:nvSpPr>
        <p:spPr>
          <a:xfrm>
            <a:off x="4828032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0" name="Content Placeholder 2"/>
          <p:cNvSpPr>
            <a:spLocks noGrp="1"/>
          </p:cNvSpPr>
          <p:nvPr>
            <p:ph sz="half" idx="14"/>
          </p:nvPr>
        </p:nvSpPr>
        <p:spPr>
          <a:xfrm>
            <a:off x="658906" y="2286001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11" name="Content Placeholder 2"/>
          <p:cNvSpPr>
            <a:spLocks noGrp="1"/>
          </p:cNvSpPr>
          <p:nvPr>
            <p:ph sz="half" idx="15"/>
          </p:nvPr>
        </p:nvSpPr>
        <p:spPr>
          <a:xfrm>
            <a:off x="658906" y="4302966"/>
            <a:ext cx="3657600" cy="18288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theme" Target="../theme/theme1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RunningTop-R.jpg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457200" y="457200"/>
            <a:ext cx="8229600" cy="138200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58813" y="456252"/>
            <a:ext cx="7824788" cy="1323041"/>
          </a:xfrm>
          <a:prstGeom prst="rect">
            <a:avLst/>
          </a:prstGeom>
          <a:effectLst/>
        </p:spPr>
        <p:txBody>
          <a:bodyPr vert="horz" lIns="91440" tIns="0" rIns="91440" bIns="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2286000"/>
            <a:ext cx="6197600" cy="3840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690360" y="6492875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  <a:latin typeface="Calibri" pitchFamily="34" charset="0"/>
              </a:defRPr>
            </a:lvl1pPr>
          </a:lstStyle>
          <a:p>
            <a:fld id="{41618B26-7989-8D49-B4A8-2D4F71629199}" type="datetimeFigureOut">
              <a:rPr lang="en-US" smtClean="0"/>
              <a:pPr/>
              <a:t>5/13/11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8247" y="6492875"/>
            <a:ext cx="34155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algn="l" defTabSz="914400" rtl="0" eaLnBrk="1" latinLnBrk="0" hangingPunct="1">
              <a:defRPr sz="1100" b="1" kern="1200">
                <a:solidFill>
                  <a:schemeClr val="bg1">
                    <a:lumMod val="65000"/>
                  </a:schemeClr>
                </a:solidFill>
                <a:latin typeface="Calibri" pitchFamily="34" charset="0"/>
                <a:ea typeface="+mn-ea"/>
                <a:cs typeface="+mn-cs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78666" y="6149788"/>
            <a:ext cx="533400" cy="365125"/>
          </a:xfrm>
          <a:prstGeom prst="rect">
            <a:avLst/>
          </a:prstGeom>
        </p:spPr>
        <p:txBody>
          <a:bodyPr vert="horz" lIns="91440" tIns="91440" rIns="91440" bIns="91440" rtlCol="0" anchor="ctr"/>
          <a:lstStyle>
            <a:lvl1pPr algn="l">
              <a:defRPr sz="1800" b="0">
                <a:solidFill>
                  <a:schemeClr val="accent1"/>
                </a:solidFill>
                <a:latin typeface="Calibri" pitchFamily="34" charset="0"/>
              </a:defRPr>
            </a:lvl1pPr>
          </a:lstStyle>
          <a:p>
            <a:fld id="{F0C1D4C3-690C-9943-9365-D37DAE509D5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320040" y="320040"/>
            <a:ext cx="8503920" cy="6217920"/>
          </a:xfrm>
          <a:prstGeom prst="rect">
            <a:avLst/>
          </a:prstGeom>
          <a:noFill/>
          <a:ln w="12700"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457200" y="1840960"/>
            <a:ext cx="8229600" cy="118872"/>
          </a:xfrm>
          <a:prstGeom prst="rect">
            <a:avLst/>
          </a:prstGeom>
          <a:solidFill>
            <a:schemeClr val="accent1"/>
          </a:solidFill>
          <a:ln w="127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7" r:id="rId12"/>
    <p:sldLayoutId id="2147483688" r:id="rId13"/>
    <p:sldLayoutId id="2147483689" r:id="rId14"/>
  </p:sldLayoutIdLst>
  <p:txStyles>
    <p:titleStyle>
      <a:lvl1pPr algn="r" defTabSz="914400" rtl="0" eaLnBrk="1" latinLnBrk="0" hangingPunct="1">
        <a:lnSpc>
          <a:spcPts val="5400"/>
        </a:lnSpc>
        <a:spcBef>
          <a:spcPct val="0"/>
        </a:spcBef>
        <a:buNone/>
        <a:defRPr sz="5200" kern="1200">
          <a:solidFill>
            <a:schemeClr val="bg1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+mj-lt"/>
          <a:ea typeface="+mj-ea"/>
          <a:cs typeface="+mj-cs"/>
        </a:defRPr>
      </a:lvl1pPr>
    </p:titleStyle>
    <p:bodyStyle>
      <a:lvl1pPr marL="282575" indent="-282575" algn="l" defTabSz="914400" rtl="0" eaLnBrk="1" latinLnBrk="0" hangingPunct="1">
        <a:spcBef>
          <a:spcPts val="1800"/>
        </a:spcBef>
        <a:buClr>
          <a:schemeClr val="accent1"/>
        </a:buClr>
        <a:buSzPct val="75000"/>
        <a:buFont typeface="Wingdings" pitchFamily="2" charset="2"/>
        <a:buChar char="n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577850" indent="-2952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86042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143000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425575" indent="-282575" algn="l" defTabSz="914400" rtl="0" eaLnBrk="1" latinLnBrk="0" hangingPunct="1">
        <a:spcBef>
          <a:spcPts val="600"/>
        </a:spcBef>
        <a:buClr>
          <a:schemeClr val="accent1"/>
        </a:buClr>
        <a:buSzPct val="75000"/>
        <a:buFont typeface="Wingdings" pitchFamily="2" charset="2"/>
        <a:buChar char="n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1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2.jpeg"/><Relationship Id="rId3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4.jpeg"/><Relationship Id="rId3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16.jpeg"/><Relationship Id="rId3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TREATY # 7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 Chris Devine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 Treaty 7</a:t>
            </a:r>
            <a:endParaRPr lang="en-US" dirty="0"/>
          </a:p>
        </p:txBody>
      </p:sp>
      <p:pic>
        <p:nvPicPr>
          <p:cNvPr id="12" name="Content Placeholder 11" descr="Queen_Victoria_by_Bassano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91176" r="-91176"/>
          <a:stretch>
            <a:fillRect/>
          </a:stretch>
        </p:blipFill>
        <p:spPr>
          <a:xfrm>
            <a:off x="5470932" y="2285999"/>
            <a:ext cx="4686373" cy="2343187"/>
          </a:xfrm>
        </p:spPr>
      </p:pic>
      <p:sp>
        <p:nvSpPr>
          <p:cNvPr id="11" name="Content Placeholder 10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An agreement between Queen Victoria and several mainly Blackfoot First Nations tribes.</a:t>
            </a:r>
          </a:p>
          <a:p>
            <a:r>
              <a:rPr lang="en-US" dirty="0" smtClean="0"/>
              <a:t>Signed on September 22, 1877.</a:t>
            </a:r>
          </a:p>
          <a:p>
            <a:r>
              <a:rPr lang="en-US" dirty="0" smtClean="0"/>
              <a:t>Signed at the Blackfoot Crossing of the Bow River.</a:t>
            </a:r>
          </a:p>
          <a:p>
            <a:r>
              <a:rPr lang="en-US" dirty="0" smtClean="0"/>
              <a:t>Treaty 7 is one of 11 Numbered Treaties signed between First Nations and the Crown between 1871 and 1921.</a:t>
            </a:r>
            <a:endParaRPr lang="en-US" dirty="0"/>
          </a:p>
        </p:txBody>
      </p:sp>
      <p:pic>
        <p:nvPicPr>
          <p:cNvPr id="14" name="Content Placeholder 13" descr="Blackfoot_-_Bear_Bull.jpg"/>
          <p:cNvPicPr>
            <a:picLocks noGrp="1" noChangeAspect="1"/>
          </p:cNvPicPr>
          <p:nvPr>
            <p:ph sz="half" idx="13"/>
          </p:nvPr>
        </p:nvPicPr>
        <p:blipFill>
          <a:blip r:embed="rId3"/>
          <a:srcRect l="-85520" r="-85520"/>
          <a:stretch>
            <a:fillRect/>
          </a:stretch>
        </p:blipFill>
        <p:spPr>
          <a:xfrm>
            <a:off x="2868972" y="3701746"/>
            <a:ext cx="5207418" cy="2603709"/>
          </a:xfrm>
        </p:spPr>
      </p:pic>
      <p:sp>
        <p:nvSpPr>
          <p:cNvPr id="15" name="TextBox 14"/>
          <p:cNvSpPr txBox="1"/>
          <p:nvPr/>
        </p:nvSpPr>
        <p:spPr>
          <a:xfrm>
            <a:off x="4639046" y="2800734"/>
            <a:ext cx="19976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Queen Victoria </a:t>
            </a:r>
            <a:r>
              <a:rPr lang="en-US" dirty="0" smtClean="0">
                <a:solidFill>
                  <a:srgbClr val="FF0000"/>
                </a:solidFill>
                <a:sym typeface="Wingdings"/>
              </a:rPr>
              <a:t>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36671" y="5395092"/>
            <a:ext cx="19999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3"/>
                </a:solidFill>
                <a:sym typeface="Wingdings"/>
              </a:rPr>
              <a:t></a:t>
            </a:r>
            <a:r>
              <a:rPr lang="en-US" dirty="0" smtClean="0">
                <a:solidFill>
                  <a:schemeClr val="accent3"/>
                </a:solidFill>
              </a:rPr>
              <a:t> Blackfoot Man</a:t>
            </a:r>
            <a:endParaRPr lang="en-US" dirty="0">
              <a:solidFill>
                <a:schemeClr val="accent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6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by="(-#ppt_w*2)" calcmode="lin" valueType="num">
                                      <p:cBhvr rctx="PPT">
                                        <p:cTn id="44" dur="5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</p:anim>
                                    <p:anim by="(#ppt_w*0.50)" calcmode="lin" valueType="num">
                                      <p:cBhvr>
                                        <p:cTn id="45" dur="5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(-#ppt_h/2)" to="(#ppt_y)" calcmode="lin" valueType="num">
                                      <p:cBhvr>
                                        <p:cTn id="4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  <p:animRot by="21600000">
                                      <p:cBhvr>
                                        <p:cTn id="47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52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53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54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55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build="p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8" name="Content Placeholder 7" descr="reserve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2402" r="-12402"/>
          <a:stretch>
            <a:fillRect/>
          </a:stretch>
        </p:blipFill>
        <p:spPr>
          <a:xfrm>
            <a:off x="352598" y="4396297"/>
            <a:ext cx="3959087" cy="1979544"/>
          </a:xfrm>
        </p:spPr>
      </p:pic>
      <p:pic>
        <p:nvPicPr>
          <p:cNvPr id="5" name="Content Placeholder 4" descr="Chief_Crowfoot.jpg"/>
          <p:cNvPicPr>
            <a:picLocks noGrp="1" noChangeAspect="1"/>
          </p:cNvPicPr>
          <p:nvPr>
            <p:ph sz="half" idx="13"/>
          </p:nvPr>
        </p:nvPicPr>
        <p:blipFill>
          <a:blip r:embed="rId3"/>
          <a:srcRect l="-76620" r="-76620"/>
          <a:stretch>
            <a:fillRect/>
          </a:stretch>
        </p:blipFill>
        <p:spPr>
          <a:xfrm>
            <a:off x="3646788" y="2607211"/>
            <a:ext cx="6505008" cy="3252504"/>
          </a:xfrm>
        </p:spPr>
      </p:pic>
      <p:sp>
        <p:nvSpPr>
          <p:cNvPr id="7" name="Content Placeholder 6"/>
          <p:cNvSpPr>
            <a:spLocks noGrp="1"/>
          </p:cNvSpPr>
          <p:nvPr>
            <p:ph sz="half" idx="14"/>
          </p:nvPr>
        </p:nvSpPr>
        <p:spPr/>
        <p:txBody>
          <a:bodyPr/>
          <a:lstStyle/>
          <a:p>
            <a:r>
              <a:rPr lang="en-US" dirty="0" smtClean="0"/>
              <a:t>Chief Crowfoot was one of the signatories to Treaty 7.</a:t>
            </a:r>
          </a:p>
          <a:p>
            <a:r>
              <a:rPr lang="en-US" dirty="0" smtClean="0"/>
              <a:t>The treaty established an area of land for the tribes called a reserve.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078813" y="2101334"/>
            <a:ext cx="17113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6"/>
                </a:solidFill>
              </a:rPr>
              <a:t>Chief Crowfoot</a:t>
            </a:r>
            <a:endParaRPr lang="en-US" dirty="0">
              <a:solidFill>
                <a:schemeClr val="accent6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16295" y="6006509"/>
            <a:ext cx="2694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accent2">
                    <a:lumMod val="60000"/>
                    <a:lumOff val="40000"/>
                  </a:schemeClr>
                </a:solidFill>
                <a:sym typeface="Wingdings"/>
              </a:rPr>
              <a:t> First Nations Reserve</a:t>
            </a:r>
            <a:endParaRPr lang="en-US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The Queen promised them annual payments and the continued rights to hunt.</a:t>
            </a:r>
          </a:p>
          <a:p>
            <a:r>
              <a:rPr lang="en-US" dirty="0" smtClean="0"/>
              <a:t>In exchange, the tribes gave up their land.</a:t>
            </a:r>
          </a:p>
          <a:p>
            <a:r>
              <a:rPr lang="en-US" dirty="0" smtClean="0"/>
              <a:t>Another signing on treaty 7 occurred on December 4, 1877 to accommodate some Blackfoot leaders who were not present at the primary September 1877 signing.</a:t>
            </a:r>
            <a:endParaRPr lang="en-US" dirty="0"/>
          </a:p>
        </p:txBody>
      </p:sp>
      <p:pic>
        <p:nvPicPr>
          <p:cNvPr id="8" name="Content Placeholder 7" descr="Treaty7_picture_det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t="-29781" b="-29781"/>
          <a:stretch>
            <a:fillRect/>
          </a:stretch>
        </p:blipFill>
        <p:spPr>
          <a:xfrm>
            <a:off x="4613385" y="2057200"/>
            <a:ext cx="3875523" cy="40689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656668" y="3017837"/>
            <a:ext cx="3657600" cy="3840163"/>
          </a:xfrm>
        </p:spPr>
        <p:txBody>
          <a:bodyPr/>
          <a:lstStyle/>
          <a:p>
            <a:r>
              <a:rPr lang="en-US" dirty="0" smtClean="0">
                <a:solidFill>
                  <a:schemeClr val="tx1"/>
                </a:solidFill>
              </a:rPr>
              <a:t>In 1977, Prince Charles, as a member of the Canadian Royal Family, visited Alberta to attend celebrations marking the 100th anniversary of the treaty signing.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" name="Content Placeholder 4" descr="prince-charles7088.jpg"/>
          <p:cNvPicPr>
            <a:picLocks noGrp="1" noChangeAspect="1"/>
          </p:cNvPicPr>
          <p:nvPr>
            <p:ph sz="half" idx="2"/>
          </p:nvPr>
        </p:nvPicPr>
        <p:blipFill>
          <a:blip r:embed="rId2"/>
          <a:srcRect l="-13960" r="-13960"/>
          <a:stretch>
            <a:fillRect/>
          </a:stretch>
        </p:blipFill>
        <p:spPr>
          <a:xfrm>
            <a:off x="658813" y="2286000"/>
            <a:ext cx="3657600" cy="3840163"/>
          </a:xfr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Treaty 7 First Nations</a:t>
            </a:r>
            <a:endParaRPr lang="en-US" dirty="0"/>
          </a:p>
        </p:txBody>
      </p:sp>
      <p:pic>
        <p:nvPicPr>
          <p:cNvPr id="15" name="Content Placeholder 14" descr="1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4998" r="-14998"/>
          <a:stretch>
            <a:fillRect/>
          </a:stretch>
        </p:blipFill>
        <p:spPr>
          <a:xfrm>
            <a:off x="658813" y="2765425"/>
            <a:ext cx="3657600" cy="3360738"/>
          </a:xfrm>
        </p:spPr>
      </p:pic>
      <p:pic>
        <p:nvPicPr>
          <p:cNvPr id="16" name="Content Placeholder 15" descr="2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13486" r="-13486"/>
          <a:stretch>
            <a:fillRect/>
          </a:stretch>
        </p:blipFill>
        <p:spPr>
          <a:xfrm>
            <a:off x="4830763" y="2765425"/>
            <a:ext cx="3657600" cy="3360738"/>
          </a:xfrm>
        </p:spPr>
      </p:pic>
      <p:sp>
        <p:nvSpPr>
          <p:cNvPr id="13" name="TextBox 12"/>
          <p:cNvSpPr txBox="1"/>
          <p:nvPr/>
        </p:nvSpPr>
        <p:spPr>
          <a:xfrm>
            <a:off x="1140814" y="2101334"/>
            <a:ext cx="260833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Kainai Nation (Blood)</a:t>
            </a:r>
            <a:endParaRPr lang="en-US" sz="2000" dirty="0"/>
          </a:p>
        </p:txBody>
      </p:sp>
      <p:sp>
        <p:nvSpPr>
          <p:cNvPr id="14" name="TextBox 13"/>
          <p:cNvSpPr txBox="1"/>
          <p:nvPr/>
        </p:nvSpPr>
        <p:spPr>
          <a:xfrm>
            <a:off x="5165949" y="2101334"/>
            <a:ext cx="336337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Piikani </a:t>
            </a:r>
            <a:r>
              <a:rPr lang="en-US" sz="2000" dirty="0" smtClean="0"/>
              <a:t>First Nation (Piegan)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 descr="3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4709" r="-4709"/>
          <a:stretch>
            <a:fillRect/>
          </a:stretch>
        </p:blipFill>
        <p:spPr>
          <a:xfrm>
            <a:off x="658813" y="2754313"/>
            <a:ext cx="3657600" cy="3371850"/>
          </a:xfrm>
        </p:spPr>
      </p:pic>
      <p:pic>
        <p:nvPicPr>
          <p:cNvPr id="13" name="Content Placeholder 12" descr="4.gif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4117" r="-4117"/>
          <a:stretch>
            <a:fillRect/>
          </a:stretch>
        </p:blipFill>
        <p:spPr>
          <a:xfrm>
            <a:off x="4830763" y="2754313"/>
            <a:ext cx="3657600" cy="3371850"/>
          </a:xfrm>
        </p:spPr>
      </p:pic>
      <p:sp>
        <p:nvSpPr>
          <p:cNvPr id="10" name="TextBox 9"/>
          <p:cNvSpPr txBox="1"/>
          <p:nvPr/>
        </p:nvSpPr>
        <p:spPr>
          <a:xfrm>
            <a:off x="1065478" y="2163135"/>
            <a:ext cx="28145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Siksika Nation (Blackfoot)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5252049" y="2163135"/>
            <a:ext cx="29059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Tsuu T'ina Nation (Sarcee)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27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28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29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0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2" name="Content Placeholder 11" descr="5.jpg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l="-1622" r="-1622"/>
          <a:stretch>
            <a:fillRect/>
          </a:stretch>
        </p:blipFill>
        <p:spPr>
          <a:xfrm>
            <a:off x="658813" y="3286125"/>
            <a:ext cx="3657600" cy="2840038"/>
          </a:xfrm>
        </p:spPr>
      </p:pic>
      <p:pic>
        <p:nvPicPr>
          <p:cNvPr id="13" name="Content Placeholder 12" descr="6.jpg"/>
          <p:cNvPicPr>
            <a:picLocks noGrp="1" noChangeAspect="1"/>
          </p:cNvPicPr>
          <p:nvPr>
            <p:ph sz="half" idx="2"/>
          </p:nvPr>
        </p:nvPicPr>
        <p:blipFill>
          <a:blip r:embed="rId3"/>
          <a:srcRect l="-42987" r="-42987"/>
          <a:stretch>
            <a:fillRect/>
          </a:stretch>
        </p:blipFill>
        <p:spPr>
          <a:xfrm>
            <a:off x="4830763" y="3286125"/>
            <a:ext cx="3657600" cy="2840038"/>
          </a:xfrm>
        </p:spPr>
      </p:pic>
      <p:sp>
        <p:nvSpPr>
          <p:cNvPr id="10" name="TextBox 9"/>
          <p:cNvSpPr txBox="1"/>
          <p:nvPr/>
        </p:nvSpPr>
        <p:spPr>
          <a:xfrm>
            <a:off x="1313012" y="1999992"/>
            <a:ext cx="22116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Stoney First </a:t>
            </a:r>
            <a:r>
              <a:rPr lang="en-US" dirty="0" smtClean="0"/>
              <a:t>Nation:</a:t>
            </a:r>
          </a:p>
          <a:p>
            <a:pPr>
              <a:buFont typeface="Arial"/>
              <a:buChar char="•"/>
            </a:pPr>
            <a:r>
              <a:rPr lang="en-US" dirty="0" smtClean="0"/>
              <a:t>Bearspaw</a:t>
            </a:r>
          </a:p>
          <a:p>
            <a:pPr>
              <a:buFont typeface="Arial"/>
              <a:buChar char="•"/>
            </a:pPr>
            <a:r>
              <a:rPr lang="en-US" dirty="0" smtClean="0"/>
              <a:t>Chiniki</a:t>
            </a:r>
          </a:p>
          <a:p>
            <a:pPr>
              <a:buFont typeface="Arial"/>
              <a:buChar char="•"/>
            </a:pPr>
            <a:r>
              <a:rPr lang="en-US" dirty="0" smtClean="0"/>
              <a:t>Wesley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671793" y="2001704"/>
            <a:ext cx="212225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Assinibone </a:t>
            </a:r>
            <a:r>
              <a:rPr lang="en-US" dirty="0" smtClean="0"/>
              <a:t>Nation:</a:t>
            </a:r>
          </a:p>
          <a:p>
            <a:pPr>
              <a:buFont typeface="Arial"/>
              <a:buChar char="•"/>
            </a:pPr>
            <a:r>
              <a:rPr lang="en-US" dirty="0" smtClean="0"/>
              <a:t>Nakota</a:t>
            </a:r>
          </a:p>
          <a:p>
            <a:pPr>
              <a:buFont typeface="Arial"/>
              <a:buChar char="•"/>
            </a:pPr>
            <a:r>
              <a:rPr lang="en-US" dirty="0" smtClean="0"/>
              <a:t>Dakota</a:t>
            </a:r>
          </a:p>
          <a:p>
            <a:pPr>
              <a:buFont typeface="Arial"/>
              <a:buChar char="•"/>
            </a:pPr>
            <a:r>
              <a:rPr lang="en-US" dirty="0" smtClean="0"/>
              <a:t>Lakota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4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Thanks for watching!</a:t>
            </a:r>
            <a:endParaRPr lang="en-US" dirty="0"/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dex">
  <a:themeElements>
    <a:clrScheme name="Codex">
      <a:dk1>
        <a:sysClr val="windowText" lastClr="000000"/>
      </a:dk1>
      <a:lt1>
        <a:sysClr val="window" lastClr="FFFFFF"/>
      </a:lt1>
      <a:dk2>
        <a:srgbClr val="59564B"/>
      </a:dk2>
      <a:lt2>
        <a:srgbClr val="DFDAC7"/>
      </a:lt2>
      <a:accent1>
        <a:srgbClr val="990000"/>
      </a:accent1>
      <a:accent2>
        <a:srgbClr val="EFAB16"/>
      </a:accent2>
      <a:accent3>
        <a:srgbClr val="78AC35"/>
      </a:accent3>
      <a:accent4>
        <a:srgbClr val="35ACA2"/>
      </a:accent4>
      <a:accent5>
        <a:srgbClr val="4083CF"/>
      </a:accent5>
      <a:accent6>
        <a:srgbClr val="0D335E"/>
      </a:accent6>
      <a:hlink>
        <a:srgbClr val="EF8E1C"/>
      </a:hlink>
      <a:folHlink>
        <a:srgbClr val="FEC60B"/>
      </a:folHlink>
    </a:clrScheme>
    <a:fontScheme name="Codex">
      <a:majorFont>
        <a:latin typeface="Calisto MT"/>
        <a:ea typeface=""/>
        <a:cs typeface=""/>
        <a:font script="Jpan" typeface="ＭＳ 明朝"/>
      </a:majorFont>
      <a:minorFont>
        <a:latin typeface="Calisto MT"/>
        <a:ea typeface=""/>
        <a:cs typeface=""/>
        <a:font script="Jpan" typeface="ＭＳ 明朝"/>
      </a:minorFont>
    </a:fontScheme>
    <a:fmtScheme name="Codex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60000"/>
                <a:satMod val="135000"/>
              </a:schemeClr>
            </a:gs>
            <a:gs pos="100000">
              <a:schemeClr val="phClr">
                <a:tint val="100000"/>
                <a:shade val="94000"/>
                <a:satMod val="13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alpha val="90000"/>
                <a:satMod val="115000"/>
              </a:schemeClr>
            </a:gs>
            <a:gs pos="100000">
              <a:schemeClr val="phClr">
                <a:shade val="94000"/>
                <a:alpha val="90000"/>
                <a:satMod val="135000"/>
              </a:schemeClr>
            </a:gs>
          </a:gsLst>
          <a:lin ang="5400000" scaled="1"/>
        </a:gradFill>
      </a:fillStyleLst>
      <a:lnStyleLst>
        <a:ln w="1587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12700" dir="5400000" rotWithShape="0">
              <a:srgbClr val="525252">
                <a:alpha val="85000"/>
              </a:srgbClr>
            </a:outerShdw>
          </a:effectLst>
          <a:scene3d>
            <a:camera prst="orthographicFront">
              <a:rot lat="0" lon="0" rev="0"/>
            </a:camera>
            <a:lightRig rig="sunrise" dir="t">
              <a:rot lat="0" lon="0" rev="6000000"/>
            </a:lightRig>
          </a:scene3d>
          <a:sp3d prstMaterial="matte">
            <a:bevelT w="50800" h="4445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Codex.thmx</Template>
  <TotalTime>75</TotalTime>
  <Words>218</Words>
  <Application>Microsoft Macintosh PowerPoint</Application>
  <PresentationFormat>On-screen Show (4:3)</PresentationFormat>
  <Paragraphs>31</Paragraphs>
  <Slides>9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Codex</vt:lpstr>
      <vt:lpstr>TREATY # 7</vt:lpstr>
      <vt:lpstr>About Treaty 7</vt:lpstr>
      <vt:lpstr>Slide 3</vt:lpstr>
      <vt:lpstr>Slide 4</vt:lpstr>
      <vt:lpstr>Slide 5</vt:lpstr>
      <vt:lpstr>Treaty 7 First Nations</vt:lpstr>
      <vt:lpstr>Slide 7</vt:lpstr>
      <vt:lpstr>Slide 8</vt:lpstr>
      <vt:lpstr>Thanks for watching!</vt:lpstr>
    </vt:vector>
  </TitlesOfParts>
  <Company>RETSD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TREATY # 7</dc:title>
  <dc:creator>retsd vddcd</dc:creator>
  <cp:lastModifiedBy>retsd vddcd</cp:lastModifiedBy>
  <cp:revision>3</cp:revision>
  <dcterms:created xsi:type="dcterms:W3CDTF">2011-05-13T15:45:47Z</dcterms:created>
  <dcterms:modified xsi:type="dcterms:W3CDTF">2011-05-13T16:31:15Z</dcterms:modified>
</cp:coreProperties>
</file>